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6858000" cy="9144000"/>
  <p:embeddedFontLst>
    <p:embeddedFont>
      <p:font typeface="Arial MT Pro" panose="020B0604020202020204" charset="0"/>
      <p:regular r:id="rId14"/>
    </p:embeddedFont>
    <p:embeddedFont>
      <p:font typeface="Arial MT Pro Bold" panose="020B0604020202020204" charset="0"/>
      <p:regular r:id="rId15"/>
    </p:embeddedFont>
    <p:embeddedFont>
      <p:font typeface="Satoshi 1" panose="020B0604020202020204" charset="0"/>
      <p:regular r:id="rId16"/>
    </p:embeddedFont>
    <p:embeddedFont>
      <p:font typeface="Satoshi 2" panose="020B0604020202020204" charset="0"/>
      <p:regular r:id="rId17"/>
    </p:embeddedFont>
    <p:embeddedFont>
      <p:font typeface="Satoshi 3" panose="020B0604020202020204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27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svg"/><Relationship Id="rId5" Type="http://schemas.openxmlformats.org/officeDocument/2006/relationships/image" Target="../media/image25.svg"/><Relationship Id="rId4" Type="http://schemas.openxmlformats.org/officeDocument/2006/relationships/image" Target="../media/image2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slide" Target="slide2.xml"/><Relationship Id="rId7" Type="http://schemas.openxmlformats.org/officeDocument/2006/relationships/image" Target="../media/image8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13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sv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19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svg"/><Relationship Id="rId5" Type="http://schemas.openxmlformats.org/officeDocument/2006/relationships/image" Target="../media/image21.svg"/><Relationship Id="rId4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1389133" y="0"/>
            <a:ext cx="6898867" cy="10287000"/>
          </a:xfrm>
          <a:prstGeom prst="rect">
            <a:avLst/>
          </a:prstGeom>
          <a:solidFill>
            <a:srgbClr val="8A2739"/>
          </a:solidFill>
        </p:spPr>
        <p:txBody>
          <a:bodyPr/>
          <a:lstStyle/>
          <a:p>
            <a:endParaRPr lang="it-IT"/>
          </a:p>
        </p:txBody>
      </p:sp>
      <p:sp>
        <p:nvSpPr>
          <p:cNvPr id="3" name="AutoShape 3"/>
          <p:cNvSpPr/>
          <p:nvPr/>
        </p:nvSpPr>
        <p:spPr>
          <a:xfrm>
            <a:off x="10770985" y="0"/>
            <a:ext cx="7539025" cy="10287000"/>
          </a:xfrm>
          <a:prstGeom prst="rect">
            <a:avLst/>
          </a:prstGeom>
          <a:solidFill>
            <a:srgbClr val="800020"/>
          </a:solid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>
            <a:off x="1028700" y="1028700"/>
            <a:ext cx="1391523" cy="518411"/>
          </a:xfrm>
          <a:custGeom>
            <a:avLst/>
            <a:gdLst/>
            <a:ahLst/>
            <a:cxnLst/>
            <a:rect l="l" t="t" r="r" b="b"/>
            <a:pathLst>
              <a:path w="1391523" h="518411">
                <a:moveTo>
                  <a:pt x="0" y="0"/>
                </a:moveTo>
                <a:lnTo>
                  <a:pt x="1391523" y="0"/>
                </a:lnTo>
                <a:lnTo>
                  <a:pt x="1391523" y="518411"/>
                </a:lnTo>
                <a:lnTo>
                  <a:pt x="0" y="518411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Freeform 5"/>
          <p:cNvSpPr/>
          <p:nvPr/>
        </p:nvSpPr>
        <p:spPr>
          <a:xfrm>
            <a:off x="2542690" y="1036761"/>
            <a:ext cx="1865647" cy="698805"/>
          </a:xfrm>
          <a:custGeom>
            <a:avLst/>
            <a:gdLst/>
            <a:ahLst/>
            <a:cxnLst/>
            <a:rect l="l" t="t" r="r" b="b"/>
            <a:pathLst>
              <a:path w="1865647" h="698805">
                <a:moveTo>
                  <a:pt x="0" y="0"/>
                </a:moveTo>
                <a:lnTo>
                  <a:pt x="1865647" y="0"/>
                </a:lnTo>
                <a:lnTo>
                  <a:pt x="1865647" y="698805"/>
                </a:lnTo>
                <a:lnTo>
                  <a:pt x="0" y="698805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1028700" y="4287222"/>
            <a:ext cx="9166009" cy="26955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825"/>
              </a:lnSpc>
            </a:pPr>
            <a:r>
              <a:rPr lang="en-US" sz="65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Indagine su Transizione 4.0 e 5.0 nelle Imprese del Veneto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597900"/>
            <a:ext cx="7143303" cy="66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600"/>
              </a:lnSpc>
            </a:pPr>
            <a:r>
              <a:rPr lang="en-US" sz="2000">
                <a:solidFill>
                  <a:srgbClr val="000000"/>
                </a:solidFill>
                <a:latin typeface="Satoshi 2"/>
                <a:ea typeface="Satoshi 2"/>
                <a:cs typeface="Satoshi 2"/>
                <a:sym typeface="Satoshi 2"/>
              </a:rPr>
              <a:t>EVIDENZE PER SUPPORTARE NUOVE MISURE DI INCENTIVO AGLI INVESTIMENTI TECNOLOGICI E SOSTENIBILI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3" name="Freeform 3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sp>
        <p:nvSpPr>
          <p:cNvPr id="5" name="AutoShape 5"/>
          <p:cNvSpPr/>
          <p:nvPr/>
        </p:nvSpPr>
        <p:spPr>
          <a:xfrm>
            <a:off x="10538823" y="-219704"/>
            <a:ext cx="7749177" cy="10726409"/>
          </a:xfrm>
          <a:prstGeom prst="rect">
            <a:avLst/>
          </a:prstGeom>
          <a:solidFill>
            <a:srgbClr val="800020"/>
          </a:solidFill>
        </p:spPr>
        <p:txBody>
          <a:bodyPr/>
          <a:lstStyle/>
          <a:p>
            <a:endParaRPr lang="it-IT"/>
          </a:p>
        </p:txBody>
      </p:sp>
      <p:sp>
        <p:nvSpPr>
          <p:cNvPr id="6" name="Freeform 6"/>
          <p:cNvSpPr/>
          <p:nvPr/>
        </p:nvSpPr>
        <p:spPr>
          <a:xfrm>
            <a:off x="11035328" y="2320996"/>
            <a:ext cx="878062" cy="620131"/>
          </a:xfrm>
          <a:custGeom>
            <a:avLst/>
            <a:gdLst/>
            <a:ahLst/>
            <a:cxnLst/>
            <a:rect l="l" t="t" r="r" b="b"/>
            <a:pathLst>
              <a:path w="878062" h="620131">
                <a:moveTo>
                  <a:pt x="0" y="0"/>
                </a:moveTo>
                <a:lnTo>
                  <a:pt x="878062" y="0"/>
                </a:lnTo>
                <a:lnTo>
                  <a:pt x="878062" y="620131"/>
                </a:lnTo>
                <a:lnTo>
                  <a:pt x="0" y="6201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Freeform 7"/>
          <p:cNvSpPr/>
          <p:nvPr/>
        </p:nvSpPr>
        <p:spPr>
          <a:xfrm>
            <a:off x="11064359" y="3898680"/>
            <a:ext cx="820000" cy="929178"/>
          </a:xfrm>
          <a:custGeom>
            <a:avLst/>
            <a:gdLst/>
            <a:ahLst/>
            <a:cxnLst/>
            <a:rect l="l" t="t" r="r" b="b"/>
            <a:pathLst>
              <a:path w="820000" h="929178">
                <a:moveTo>
                  <a:pt x="0" y="0"/>
                </a:moveTo>
                <a:lnTo>
                  <a:pt x="820000" y="0"/>
                </a:lnTo>
                <a:lnTo>
                  <a:pt x="820000" y="929178"/>
                </a:lnTo>
                <a:lnTo>
                  <a:pt x="0" y="92917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8" name="Freeform 8"/>
          <p:cNvSpPr/>
          <p:nvPr/>
        </p:nvSpPr>
        <p:spPr>
          <a:xfrm>
            <a:off x="11064359" y="5946479"/>
            <a:ext cx="849031" cy="832050"/>
          </a:xfrm>
          <a:custGeom>
            <a:avLst/>
            <a:gdLst/>
            <a:ahLst/>
            <a:cxnLst/>
            <a:rect l="l" t="t" r="r" b="b"/>
            <a:pathLst>
              <a:path w="849031" h="832050">
                <a:moveTo>
                  <a:pt x="0" y="0"/>
                </a:moveTo>
                <a:lnTo>
                  <a:pt x="849031" y="0"/>
                </a:lnTo>
                <a:lnTo>
                  <a:pt x="849031" y="832050"/>
                </a:lnTo>
                <a:lnTo>
                  <a:pt x="0" y="8320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9" name="Freeform 9"/>
          <p:cNvSpPr/>
          <p:nvPr/>
        </p:nvSpPr>
        <p:spPr>
          <a:xfrm>
            <a:off x="11132367" y="7738910"/>
            <a:ext cx="781023" cy="632628"/>
          </a:xfrm>
          <a:custGeom>
            <a:avLst/>
            <a:gdLst/>
            <a:ahLst/>
            <a:cxnLst/>
            <a:rect l="l" t="t" r="r" b="b"/>
            <a:pathLst>
              <a:path w="781023" h="632628">
                <a:moveTo>
                  <a:pt x="0" y="0"/>
                </a:moveTo>
                <a:lnTo>
                  <a:pt x="781023" y="0"/>
                </a:lnTo>
                <a:lnTo>
                  <a:pt x="781023" y="632628"/>
                </a:lnTo>
                <a:lnTo>
                  <a:pt x="0" y="63262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TextBox 10"/>
          <p:cNvSpPr txBox="1"/>
          <p:nvPr/>
        </p:nvSpPr>
        <p:spPr>
          <a:xfrm>
            <a:off x="1028700" y="1805451"/>
            <a:ext cx="8500884" cy="790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738"/>
              </a:lnSpc>
            </a:pPr>
            <a:r>
              <a:rPr lang="en-US" sz="5217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Priorità per le future misure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2182075" y="2228308"/>
            <a:ext cx="5596382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  <a:spcBef>
                <a:spcPct val="0"/>
              </a:spcBef>
            </a:pPr>
            <a:r>
              <a:rPr lang="en-US" sz="2252" b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Stabilità pluriennale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182075" y="2680399"/>
            <a:ext cx="5018570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</a:pPr>
            <a:r>
              <a:rPr lang="en-US" sz="2252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74,5% - Durata 5-7 anni delle misure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182075" y="3971428"/>
            <a:ext cx="5596382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  <a:spcBef>
                <a:spcPct val="0"/>
              </a:spcBef>
            </a:pPr>
            <a:r>
              <a:rPr lang="en-US" sz="2252" b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Semplificazione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2182075" y="4425104"/>
            <a:ext cx="5018570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</a:pPr>
            <a:r>
              <a:rPr lang="en-US" sz="2252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67% - Regole e adempimenti più snelli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2182075" y="5711764"/>
            <a:ext cx="5596382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  <a:spcBef>
                <a:spcPct val="0"/>
              </a:spcBef>
            </a:pPr>
            <a:r>
              <a:rPr lang="en-US" sz="2252" b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Integrazione formazione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2182075" y="6165441"/>
            <a:ext cx="5018570" cy="7674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</a:pPr>
            <a:r>
              <a:rPr lang="en-US" sz="2252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45% - Beni materiali e sviluppo competenze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2182075" y="7641960"/>
            <a:ext cx="5596382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  <a:spcBef>
                <a:spcPct val="0"/>
              </a:spcBef>
            </a:pPr>
            <a:r>
              <a:rPr lang="en-US" sz="2252" b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Premialità green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2182075" y="8095636"/>
            <a:ext cx="5018570" cy="40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7"/>
              </a:lnSpc>
            </a:pPr>
            <a:r>
              <a:rPr lang="en-US" sz="2252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19,5% - Impatto ambientale misurabile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028700" y="3586730"/>
            <a:ext cx="4749134" cy="4513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206"/>
              </a:lnSpc>
            </a:pPr>
            <a:r>
              <a:rPr lang="en-US" sz="2914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Ambiti da incentivare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28700" y="6340101"/>
            <a:ext cx="4749134" cy="4513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206"/>
              </a:lnSpc>
            </a:pPr>
            <a:r>
              <a:rPr lang="en-US" sz="2914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Strumenti preferiti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28700" y="4129942"/>
            <a:ext cx="5538093" cy="1251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6578" lvl="1" indent="-268289" algn="l">
              <a:lnSpc>
                <a:spcPts val="3230"/>
              </a:lnSpc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Efficienza energetica (76,5%)</a:t>
            </a:r>
          </a:p>
          <a:p>
            <a:pPr marL="536578" lvl="1" indent="-268289" algn="l">
              <a:lnSpc>
                <a:spcPts val="3230"/>
              </a:lnSpc>
              <a:spcBef>
                <a:spcPct val="0"/>
              </a:spcBef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Digitalizzazione (68%)</a:t>
            </a:r>
          </a:p>
          <a:p>
            <a:pPr marL="536578" lvl="1" indent="-268289" algn="l">
              <a:lnSpc>
                <a:spcPts val="3230"/>
              </a:lnSpc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Formazione competenze (55%)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028700" y="6910375"/>
            <a:ext cx="5538093" cy="1251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6578" lvl="1" indent="-268289" algn="l">
              <a:lnSpc>
                <a:spcPts val="3230"/>
              </a:lnSpc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Crediti d'imposta (78,5%)</a:t>
            </a:r>
          </a:p>
          <a:p>
            <a:pPr marL="536578" lvl="1" indent="-268289" algn="l">
              <a:lnSpc>
                <a:spcPts val="3230"/>
              </a:lnSpc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Garanzie pubbliche (35%)</a:t>
            </a:r>
          </a:p>
          <a:p>
            <a:pPr marL="536578" lvl="1" indent="-268289" algn="l">
              <a:lnSpc>
                <a:spcPts val="3230"/>
              </a:lnSpc>
              <a:buAutoNum type="arabicPeriod"/>
            </a:pPr>
            <a:r>
              <a:rPr lang="en-US" sz="248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Contributi a fondo perduto (26%)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3" name="Freeform 3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449939" y="1869333"/>
            <a:ext cx="10912437" cy="8006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823"/>
              </a:lnSpc>
            </a:pPr>
            <a:r>
              <a:rPr lang="en-US" sz="5294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Conclusioni</a:t>
            </a:r>
            <a:r>
              <a:rPr lang="en-US" sz="5294" b="1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 e raccomandazioni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49939" y="3146246"/>
            <a:ext cx="8858704" cy="605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09"/>
              </a:lnSpc>
            </a:pPr>
            <a:r>
              <a:rPr lang="en-US" sz="31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Impatto strategico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449939" y="4595385"/>
            <a:ext cx="8858704" cy="605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09"/>
              </a:lnSpc>
            </a:pPr>
            <a:r>
              <a:rPr lang="en-US" sz="31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Prospettive future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449939" y="5677438"/>
            <a:ext cx="8858704" cy="6057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09"/>
              </a:lnSpc>
            </a:pPr>
            <a:r>
              <a:rPr lang="en-US" sz="31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Bisogni emergenti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49939" y="3666311"/>
            <a:ext cx="15166597" cy="761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23"/>
              </a:lnSpc>
            </a:pPr>
            <a:r>
              <a:rPr lang="en-US" sz="2088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Senza incentivi 4.0/5.0, l'</a:t>
            </a:r>
            <a:r>
              <a:rPr lang="en-US" sz="2088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87,4%</a:t>
            </a:r>
            <a:r>
              <a:rPr lang="en-US" sz="2088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delle imprese avrebbe maggiori difficoltà competitive. Il </a:t>
            </a:r>
            <a:r>
              <a:rPr lang="en-US" sz="2088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68,1% </a:t>
            </a:r>
            <a:r>
              <a:rPr lang="en-US" sz="2088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è molto o totalmente d'accordo che molte imprese sarebbero oggi più fragili o a rischio.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449939" y="5115450"/>
            <a:ext cx="14873207" cy="40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Il </a:t>
            </a:r>
            <a:r>
              <a:rPr lang="en-US" sz="210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57%</a:t>
            </a:r>
            <a:r>
              <a:rPr lang="en-US" sz="21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delle imprese prevede di realizzare ulteriori investimenti 4.0/5.0 nei prossimi 2 anni, se le condizioni saranno favorevoli.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449939" y="6197503"/>
            <a:ext cx="14873207" cy="4038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</a:pPr>
            <a:r>
              <a:rPr lang="en-US" sz="21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Supporto richiesto per: strategia digitale/green (70%), formazione tecnica (62%), accesso a finanza e incentivi (45%).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98496" y="7793101"/>
            <a:ext cx="14691007" cy="1465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65"/>
              </a:lnSpc>
            </a:pPr>
            <a:r>
              <a:rPr lang="en-US" sz="268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Le misure 4.0/5.0 hanno dimostrato efficacia nel sostenere competitività, innovazione e occupazione. La stabilità normativa e la semplificazione sono ora le chiavi per consolidare questi risultati.</a:t>
            </a:r>
          </a:p>
        </p:txBody>
      </p:sp>
      <p:sp>
        <p:nvSpPr>
          <p:cNvPr id="13" name="Freeform 13"/>
          <p:cNvSpPr/>
          <p:nvPr/>
        </p:nvSpPr>
        <p:spPr>
          <a:xfrm>
            <a:off x="1449939" y="7199722"/>
            <a:ext cx="2792615" cy="1396307"/>
          </a:xfrm>
          <a:custGeom>
            <a:avLst/>
            <a:gdLst/>
            <a:ahLst/>
            <a:cxnLst/>
            <a:rect l="l" t="t" r="r" b="b"/>
            <a:pathLst>
              <a:path w="2792615" h="1396307">
                <a:moveTo>
                  <a:pt x="0" y="0"/>
                </a:moveTo>
                <a:lnTo>
                  <a:pt x="2792615" y="0"/>
                </a:lnTo>
                <a:lnTo>
                  <a:pt x="2792615" y="1396307"/>
                </a:lnTo>
                <a:lnTo>
                  <a:pt x="0" y="139630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435383" y="7011257"/>
            <a:ext cx="2519983" cy="938817"/>
          </a:xfrm>
          <a:custGeom>
            <a:avLst/>
            <a:gdLst/>
            <a:ahLst/>
            <a:cxnLst/>
            <a:rect l="l" t="t" r="r" b="b"/>
            <a:pathLst>
              <a:path w="2519983" h="938817">
                <a:moveTo>
                  <a:pt x="0" y="0"/>
                </a:moveTo>
                <a:lnTo>
                  <a:pt x="2519983" y="0"/>
                </a:lnTo>
                <a:lnTo>
                  <a:pt x="2519983" y="938817"/>
                </a:lnTo>
                <a:lnTo>
                  <a:pt x="0" y="938817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9346193" y="7011257"/>
            <a:ext cx="2506423" cy="938817"/>
          </a:xfrm>
          <a:custGeom>
            <a:avLst/>
            <a:gdLst/>
            <a:ahLst/>
            <a:cxnLst/>
            <a:rect l="l" t="t" r="r" b="b"/>
            <a:pathLst>
              <a:path w="2506423" h="938817">
                <a:moveTo>
                  <a:pt x="0" y="0"/>
                </a:moveTo>
                <a:lnTo>
                  <a:pt x="2506424" y="0"/>
                </a:lnTo>
                <a:lnTo>
                  <a:pt x="2506424" y="938817"/>
                </a:lnTo>
                <a:lnTo>
                  <a:pt x="0" y="938817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 rot="5400000" flipH="1" flipV="1">
            <a:off x="8011685" y="3327835"/>
            <a:ext cx="2264630" cy="3631331"/>
          </a:xfrm>
          <a:custGeom>
            <a:avLst/>
            <a:gdLst/>
            <a:ahLst/>
            <a:cxnLst/>
            <a:rect l="l" t="t" r="r" b="b"/>
            <a:pathLst>
              <a:path w="2264630" h="3631331">
                <a:moveTo>
                  <a:pt x="2264630" y="3631330"/>
                </a:moveTo>
                <a:lnTo>
                  <a:pt x="0" y="3631330"/>
                </a:lnTo>
                <a:lnTo>
                  <a:pt x="0" y="0"/>
                </a:lnTo>
                <a:lnTo>
                  <a:pt x="2264630" y="0"/>
                </a:lnTo>
                <a:lnTo>
                  <a:pt x="2264630" y="363133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-9095"/>
            <a:ext cx="7749177" cy="10726409"/>
          </a:xfrm>
          <a:prstGeom prst="rect">
            <a:avLst/>
          </a:prstGeom>
          <a:solidFill>
            <a:srgbClr val="800020"/>
          </a:solidFill>
        </p:spPr>
        <p:txBody>
          <a:bodyPr/>
          <a:lstStyle/>
          <a:p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1504950" y="1651635"/>
            <a:ext cx="5531411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000"/>
              </a:lnSpc>
              <a:spcBef>
                <a:spcPct val="0"/>
              </a:spcBef>
            </a:pPr>
            <a:r>
              <a:rPr lang="en-US" sz="7500">
                <a:solidFill>
                  <a:srgbClr val="FFFFFF"/>
                </a:solidFill>
                <a:latin typeface="Satoshi 1"/>
                <a:ea typeface="Satoshi 1"/>
                <a:cs typeface="Satoshi 1"/>
                <a:sym typeface="Satoshi 1"/>
              </a:rPr>
              <a:t>Indice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144000" y="2232660"/>
            <a:ext cx="3373781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2" action="ppaction://hlinksldjump"/>
              </a:rPr>
              <a:t>Le Imprese intervistate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9144000" y="2862890"/>
            <a:ext cx="4647567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3" action="ppaction://hlinksldjump"/>
              </a:rPr>
              <a:t>Utilizzo delle misure 4.0 e 5.0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144000" y="349439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4" action="ppaction://hlinksldjump"/>
              </a:rPr>
              <a:t>Motivazioni degli investimenti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144000" y="412462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5" action="ppaction://hlinksldjump"/>
              </a:rPr>
              <a:t>Ambiti di investimento prioritari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144000" y="475485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6" action="ppaction://hlinksldjump"/>
              </a:rPr>
              <a:t>Impatti misurabili sulla performance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144000" y="538508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7" action="ppaction://hlinksldjump"/>
              </a:rPr>
              <a:t>Impatto positivo sull'occupazione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144000" y="601531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8" action="ppaction://hlinksldjump"/>
              </a:rPr>
              <a:t>Ostacoli e criticità del sistema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144000" y="664554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9" action="ppaction://hlinksldjump"/>
              </a:rPr>
              <a:t>Priorità per le future misure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144000" y="7275779"/>
            <a:ext cx="4987428" cy="382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763"/>
              </a:lnSpc>
            </a:pPr>
            <a:r>
              <a:rPr lang="en-US" sz="2125" b="1" u="sng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10" action="ppaction://hlinksldjump"/>
              </a:rPr>
              <a:t>Conclusioni e raccomandazioni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229577" y="0"/>
            <a:ext cx="7512677" cy="11218222"/>
            <a:chOff x="0" y="0"/>
            <a:chExt cx="996589" cy="148814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96589" cy="1488146"/>
            </a:xfrm>
            <a:custGeom>
              <a:avLst/>
              <a:gdLst/>
              <a:ahLst/>
              <a:cxnLst/>
              <a:rect l="l" t="t" r="r" b="b"/>
              <a:pathLst>
                <a:path w="996589" h="1488146">
                  <a:moveTo>
                    <a:pt x="0" y="0"/>
                  </a:moveTo>
                  <a:lnTo>
                    <a:pt x="996589" y="0"/>
                  </a:lnTo>
                  <a:lnTo>
                    <a:pt x="996589" y="1488146"/>
                  </a:lnTo>
                  <a:lnTo>
                    <a:pt x="0" y="1488146"/>
                  </a:lnTo>
                  <a:close/>
                </a:path>
              </a:pathLst>
            </a:custGeom>
            <a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5" name="Freeform 5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4" action="ppaction://hlinksldjump"/>
                </a:rPr>
                <a:t>Torna al Menù</a:t>
              </a:r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1531554" y="2211085"/>
            <a:ext cx="8809968" cy="956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930"/>
              </a:lnSpc>
            </a:pPr>
            <a:r>
              <a:rPr lang="en-US" sz="6300" spc="126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Le Imprese intervistate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31554" y="3796046"/>
            <a:ext cx="1392936" cy="665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298"/>
              </a:lnSpc>
              <a:spcBef>
                <a:spcPct val="0"/>
              </a:spcBef>
            </a:pPr>
            <a:r>
              <a:rPr lang="en-US" sz="3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1.000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892911" y="3796046"/>
            <a:ext cx="1392936" cy="665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298"/>
              </a:lnSpc>
              <a:spcBef>
                <a:spcPct val="0"/>
              </a:spcBef>
            </a:pPr>
            <a:r>
              <a:rPr lang="en-US" sz="3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76%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254269" y="3796046"/>
            <a:ext cx="1392936" cy="665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298"/>
              </a:lnSpc>
              <a:spcBef>
                <a:spcPct val="0"/>
              </a:spcBef>
            </a:pPr>
            <a:r>
              <a:rPr lang="en-US" sz="3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75%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531554" y="4402146"/>
            <a:ext cx="1392936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Aziende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406984" y="4402146"/>
            <a:ext cx="2364792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Manifatturiero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611838" y="4402146"/>
            <a:ext cx="677797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PMI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73132" y="5056229"/>
            <a:ext cx="2309781" cy="1711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Campione rappresentativo delle imprese venete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434489" y="5056229"/>
            <a:ext cx="2309781" cy="1711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Settore prevalente (metalmeccanica 32%)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795846" y="5056229"/>
            <a:ext cx="2309781" cy="1291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Piccole e medie imprese (10-249 addetti)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76555" y="7376909"/>
            <a:ext cx="2902935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Province Leader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73132" y="7966320"/>
            <a:ext cx="2309781" cy="1291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Padova (25,5%), Treviso (24,5%), Vicenza (24,5%)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137912" y="7419288"/>
            <a:ext cx="2902935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Fatturato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461994" y="7966320"/>
            <a:ext cx="2309781" cy="1291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69.5% tra 2-50 milioni di euro annui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7499270" y="7376909"/>
            <a:ext cx="2902935" cy="491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898"/>
              </a:lnSpc>
              <a:spcBef>
                <a:spcPct val="0"/>
              </a:spcBef>
            </a:pPr>
            <a:r>
              <a:rPr lang="en-US" sz="2784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Dimensione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795846" y="7966320"/>
            <a:ext cx="2309781" cy="12919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338"/>
              </a:lnSpc>
              <a:spcBef>
                <a:spcPct val="0"/>
              </a:spcBef>
            </a:pPr>
            <a:r>
              <a:rPr lang="en-US" sz="2384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37% piccole imprese, 37,5% medie imprese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3" name="Freeform 3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193" y="2719738"/>
            <a:ext cx="6641483" cy="7132976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1913608" y="1619174"/>
            <a:ext cx="13924762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000"/>
              </a:lnSpc>
              <a:spcBef>
                <a:spcPct val="0"/>
              </a:spcBef>
            </a:pPr>
            <a:r>
              <a:rPr lang="en-US" sz="7500" spc="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Utilizzo delle misure 4.0 e 5.0</a:t>
            </a:r>
          </a:p>
        </p:txBody>
      </p:sp>
      <p:sp>
        <p:nvSpPr>
          <p:cNvPr id="7" name="Freeform 7"/>
          <p:cNvSpPr/>
          <p:nvPr/>
        </p:nvSpPr>
        <p:spPr>
          <a:xfrm>
            <a:off x="8208554" y="7916715"/>
            <a:ext cx="368256" cy="368256"/>
          </a:xfrm>
          <a:custGeom>
            <a:avLst/>
            <a:gdLst/>
            <a:ahLst/>
            <a:cxnLst/>
            <a:rect l="l" t="t" r="r" b="b"/>
            <a:pathLst>
              <a:path w="368256" h="368256">
                <a:moveTo>
                  <a:pt x="0" y="0"/>
                </a:moveTo>
                <a:lnTo>
                  <a:pt x="368256" y="0"/>
                </a:lnTo>
                <a:lnTo>
                  <a:pt x="368256" y="368256"/>
                </a:lnTo>
                <a:lnTo>
                  <a:pt x="0" y="36825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8" name="TextBox 8"/>
          <p:cNvSpPr txBox="1"/>
          <p:nvPr/>
        </p:nvSpPr>
        <p:spPr>
          <a:xfrm>
            <a:off x="8708846" y="7927170"/>
            <a:ext cx="797520" cy="290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9"/>
              </a:lnSpc>
            </a:pPr>
            <a:r>
              <a:rPr lang="en-US" sz="1699">
                <a:solidFill>
                  <a:srgbClr val="000000"/>
                </a:solidFill>
                <a:latin typeface="Satoshi 2"/>
                <a:ea typeface="Satoshi 2"/>
                <a:cs typeface="Satoshi 2"/>
                <a:sym typeface="Satoshi 2"/>
              </a:rPr>
              <a:t>Solo 4.0</a:t>
            </a:r>
          </a:p>
        </p:txBody>
      </p:sp>
      <p:sp>
        <p:nvSpPr>
          <p:cNvPr id="9" name="Freeform 9"/>
          <p:cNvSpPr/>
          <p:nvPr/>
        </p:nvSpPr>
        <p:spPr>
          <a:xfrm>
            <a:off x="8208554" y="8472526"/>
            <a:ext cx="368256" cy="368256"/>
          </a:xfrm>
          <a:custGeom>
            <a:avLst/>
            <a:gdLst/>
            <a:ahLst/>
            <a:cxnLst/>
            <a:rect l="l" t="t" r="r" b="b"/>
            <a:pathLst>
              <a:path w="368256" h="368256">
                <a:moveTo>
                  <a:pt x="0" y="0"/>
                </a:moveTo>
                <a:lnTo>
                  <a:pt x="368256" y="0"/>
                </a:lnTo>
                <a:lnTo>
                  <a:pt x="368256" y="368256"/>
                </a:lnTo>
                <a:lnTo>
                  <a:pt x="0" y="36825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Freeform 10"/>
          <p:cNvSpPr/>
          <p:nvPr/>
        </p:nvSpPr>
        <p:spPr>
          <a:xfrm>
            <a:off x="9785527" y="7916715"/>
            <a:ext cx="368256" cy="368256"/>
          </a:xfrm>
          <a:custGeom>
            <a:avLst/>
            <a:gdLst/>
            <a:ahLst/>
            <a:cxnLst/>
            <a:rect l="l" t="t" r="r" b="b"/>
            <a:pathLst>
              <a:path w="368256" h="368256">
                <a:moveTo>
                  <a:pt x="0" y="0"/>
                </a:moveTo>
                <a:lnTo>
                  <a:pt x="368256" y="0"/>
                </a:lnTo>
                <a:lnTo>
                  <a:pt x="368256" y="368256"/>
                </a:lnTo>
                <a:lnTo>
                  <a:pt x="0" y="36825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>
          <a:xfrm>
            <a:off x="9785527" y="8472526"/>
            <a:ext cx="368256" cy="368256"/>
          </a:xfrm>
          <a:custGeom>
            <a:avLst/>
            <a:gdLst/>
            <a:ahLst/>
            <a:cxnLst/>
            <a:rect l="l" t="t" r="r" b="b"/>
            <a:pathLst>
              <a:path w="368256" h="368256">
                <a:moveTo>
                  <a:pt x="0" y="0"/>
                </a:moveTo>
                <a:lnTo>
                  <a:pt x="368256" y="0"/>
                </a:lnTo>
                <a:lnTo>
                  <a:pt x="368256" y="368256"/>
                </a:lnTo>
                <a:lnTo>
                  <a:pt x="0" y="368256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2" name="TextBox 12"/>
          <p:cNvSpPr txBox="1"/>
          <p:nvPr/>
        </p:nvSpPr>
        <p:spPr>
          <a:xfrm>
            <a:off x="8698378" y="8492507"/>
            <a:ext cx="818455" cy="290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9"/>
              </a:lnSpc>
            </a:pPr>
            <a:r>
              <a:rPr lang="en-US" sz="1699">
                <a:solidFill>
                  <a:srgbClr val="000000"/>
                </a:solidFill>
                <a:latin typeface="Satoshi 2"/>
                <a:ea typeface="Satoshi 2"/>
                <a:cs typeface="Satoshi 2"/>
                <a:sym typeface="Satoshi 2"/>
              </a:rPr>
              <a:t>Nessuno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248761" y="7936695"/>
            <a:ext cx="871637" cy="290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9"/>
              </a:lnSpc>
            </a:pPr>
            <a:r>
              <a:rPr lang="en-US" sz="1699">
                <a:solidFill>
                  <a:srgbClr val="000000"/>
                </a:solidFill>
                <a:latin typeface="Satoshi 2"/>
                <a:ea typeface="Satoshi 2"/>
                <a:cs typeface="Satoshi 2"/>
                <a:sym typeface="Satoshi 2"/>
              </a:rPr>
              <a:t>4.0 e 5.0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275351" y="8493590"/>
            <a:ext cx="788095" cy="290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9"/>
              </a:lnSpc>
            </a:pPr>
            <a:r>
              <a:rPr lang="en-US" sz="1699">
                <a:solidFill>
                  <a:srgbClr val="000000"/>
                </a:solidFill>
                <a:latin typeface="Satoshi 2"/>
                <a:ea typeface="Satoshi 2"/>
                <a:cs typeface="Satoshi 2"/>
                <a:sym typeface="Satoshi 2"/>
              </a:rPr>
              <a:t>Solo 5.0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208554" y="4046366"/>
            <a:ext cx="9050746" cy="2070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06"/>
              </a:lnSpc>
            </a:pPr>
            <a:r>
              <a:rPr lang="en-US" sz="2861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71,5% delle imprese</a:t>
            </a:r>
            <a:r>
              <a:rPr lang="en-US" sz="2861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ha realizzato investimenti nei piani Transizione 4.0 o 5.0.</a:t>
            </a:r>
          </a:p>
          <a:p>
            <a:pPr algn="l">
              <a:lnSpc>
                <a:spcPts val="4006"/>
              </a:lnSpc>
            </a:pPr>
            <a:r>
              <a:rPr lang="en-US" sz="2861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La maggior parte degli investimenti si concentra nel periodo 2022-2025 (87% delle aziende attive).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3" name="Freeform 3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586602" y="4123175"/>
            <a:ext cx="6010655" cy="824560"/>
            <a:chOff x="0" y="0"/>
            <a:chExt cx="8014207" cy="109941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99414" cy="1099414"/>
            </a:xfrm>
            <a:custGeom>
              <a:avLst/>
              <a:gdLst/>
              <a:ahLst/>
              <a:cxnLst/>
              <a:rect l="l" t="t" r="r" b="b"/>
              <a:pathLst>
                <a:path w="1099414" h="1099414">
                  <a:moveTo>
                    <a:pt x="0" y="0"/>
                  </a:moveTo>
                  <a:lnTo>
                    <a:pt x="1099414" y="0"/>
                  </a:lnTo>
                  <a:lnTo>
                    <a:pt x="1099414" y="1099414"/>
                  </a:lnTo>
                  <a:lnTo>
                    <a:pt x="0" y="10994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401017" y="-55868"/>
              <a:ext cx="3306595" cy="6159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9"/>
                </a:lnSpc>
              </a:pPr>
              <a:r>
                <a:rPr lang="en-US" sz="2799" b="1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Produttività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401017" y="611522"/>
              <a:ext cx="6613189" cy="4878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86%</a:t>
              </a:r>
              <a:r>
                <a:rPr lang="en-US" sz="2000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</a:rPr>
                <a:t> - Migliorare efficienza dei processi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0111822" y="4099448"/>
            <a:ext cx="6014792" cy="932572"/>
            <a:chOff x="0" y="0"/>
            <a:chExt cx="8019722" cy="124343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43430" cy="1243430"/>
            </a:xfrm>
            <a:custGeom>
              <a:avLst/>
              <a:gdLst/>
              <a:ahLst/>
              <a:cxnLst/>
              <a:rect l="l" t="t" r="r" b="b"/>
              <a:pathLst>
                <a:path w="1243430" h="1243430">
                  <a:moveTo>
                    <a:pt x="0" y="0"/>
                  </a:moveTo>
                  <a:lnTo>
                    <a:pt x="1243430" y="0"/>
                  </a:lnTo>
                  <a:lnTo>
                    <a:pt x="1243430" y="1243430"/>
                  </a:lnTo>
                  <a:lnTo>
                    <a:pt x="0" y="12434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406533" y="5765"/>
              <a:ext cx="6613189" cy="6159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Soste</a:t>
              </a:r>
              <a:r>
                <a:rPr lang="en-US" sz="2799" b="1" u="none" strike="noStrike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nibilità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406533" y="673155"/>
              <a:ext cx="6613189" cy="4878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67%</a:t>
              </a:r>
              <a:r>
                <a:rPr lang="en-US" sz="2000" u="none" strike="noStrike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</a:rPr>
                <a:t> - Efficienza energetica e ambientale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2290963" y="5708683"/>
            <a:ext cx="1157126" cy="1002360"/>
          </a:xfrm>
          <a:custGeom>
            <a:avLst/>
            <a:gdLst/>
            <a:ahLst/>
            <a:cxnLst/>
            <a:rect l="l" t="t" r="r" b="b"/>
            <a:pathLst>
              <a:path w="1157126" h="1002360">
                <a:moveTo>
                  <a:pt x="0" y="0"/>
                </a:moveTo>
                <a:lnTo>
                  <a:pt x="1157126" y="0"/>
                </a:lnTo>
                <a:lnTo>
                  <a:pt x="1157126" y="1002360"/>
                </a:lnTo>
                <a:lnTo>
                  <a:pt x="0" y="100236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4" name="TextBox 14"/>
          <p:cNvSpPr txBox="1"/>
          <p:nvPr/>
        </p:nvSpPr>
        <p:spPr>
          <a:xfrm>
            <a:off x="1504950" y="1826899"/>
            <a:ext cx="14621664" cy="1219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000"/>
              </a:lnSpc>
            </a:pPr>
            <a:r>
              <a:rPr lang="en-US" sz="7500" spc="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Motivazioni degli investimenti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637365" y="5595738"/>
            <a:ext cx="2411063" cy="47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359"/>
              </a:lnSpc>
              <a:spcBef>
                <a:spcPct val="0"/>
              </a:spcBef>
            </a:pPr>
            <a:r>
              <a:rPr lang="en-US" sz="27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Competitivi</a:t>
            </a:r>
            <a:r>
              <a:rPr lang="en-US" sz="2799" b="1" u="none" strike="noStrike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tà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7365" y="6124138"/>
            <a:ext cx="4519807" cy="739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800"/>
              </a:lnSpc>
              <a:spcBef>
                <a:spcPct val="0"/>
              </a:spcBef>
            </a:pPr>
            <a:r>
              <a:rPr lang="en-US" sz="200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55%</a:t>
            </a: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- Nuovi mercati e vantaggio competitivo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0054481" y="5683167"/>
            <a:ext cx="6072133" cy="931338"/>
            <a:chOff x="0" y="0"/>
            <a:chExt cx="8096177" cy="1241784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241784" cy="1241784"/>
            </a:xfrm>
            <a:custGeom>
              <a:avLst/>
              <a:gdLst/>
              <a:ahLst/>
              <a:cxnLst/>
              <a:rect l="l" t="t" r="r" b="b"/>
              <a:pathLst>
                <a:path w="1241784" h="1241784">
                  <a:moveTo>
                    <a:pt x="0" y="0"/>
                  </a:moveTo>
                  <a:lnTo>
                    <a:pt x="1241784" y="0"/>
                  </a:lnTo>
                  <a:lnTo>
                    <a:pt x="1241784" y="1241784"/>
                  </a:lnTo>
                  <a:lnTo>
                    <a:pt x="0" y="12417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482988" y="-57150"/>
              <a:ext cx="6613189" cy="6159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3359"/>
                </a:lnSpc>
                <a:spcBef>
                  <a:spcPct val="0"/>
                </a:spcBef>
              </a:pPr>
              <a:r>
                <a:rPr lang="en-US" sz="2799" b="1" u="none" strike="noStrike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Modernizzazione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1482988" y="656908"/>
              <a:ext cx="6613189" cy="4878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2800"/>
                </a:lnSpc>
                <a:spcBef>
                  <a:spcPct val="0"/>
                </a:spcBef>
              </a:pPr>
              <a:r>
                <a:rPr lang="en-US" sz="2000" b="1">
                  <a:solidFill>
                    <a:srgbClr val="000000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39% </a:t>
              </a:r>
              <a:r>
                <a:rPr lang="en-US" sz="2000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</a:rPr>
                <a:t>-</a:t>
              </a:r>
              <a:r>
                <a:rPr lang="en-US" sz="2000" u="none" strike="noStrike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</a:rPr>
                <a:t> Aggiornamento macchinari obsoleti</a:t>
              </a:r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786546" y="7816413"/>
            <a:ext cx="12058472" cy="9886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79"/>
              </a:lnSpc>
            </a:pPr>
            <a:r>
              <a:rPr lang="en-US" sz="269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Il </a:t>
            </a:r>
            <a:r>
              <a:rPr lang="en-US" sz="26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55,7% delle imprese</a:t>
            </a:r>
            <a:r>
              <a:rPr lang="en-US" sz="269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ha utilizzato supporto esterno strutturato e continuativo per progettare e gestire gli investimenti.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028700" y="2452412"/>
            <a:ext cx="6400800" cy="6805888"/>
          </a:xfrm>
          <a:prstGeom prst="rect">
            <a:avLst/>
          </a:prstGeom>
          <a:solidFill>
            <a:srgbClr val="800020"/>
          </a:solidFill>
        </p:spPr>
        <p:txBody>
          <a:bodyPr/>
          <a:lstStyle/>
          <a:p>
            <a:endParaRPr lang="it-IT"/>
          </a:p>
        </p:txBody>
      </p:sp>
      <p:grpSp>
        <p:nvGrpSpPr>
          <p:cNvPr id="3" name="Group 3"/>
          <p:cNvGrpSpPr/>
          <p:nvPr/>
        </p:nvGrpSpPr>
        <p:grpSpPr>
          <a:xfrm>
            <a:off x="1443517" y="1745218"/>
            <a:ext cx="6445252" cy="7108492"/>
            <a:chOff x="0" y="0"/>
            <a:chExt cx="1631421" cy="17993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631421" cy="1799300"/>
            </a:xfrm>
            <a:custGeom>
              <a:avLst/>
              <a:gdLst/>
              <a:ahLst/>
              <a:cxnLst/>
              <a:rect l="l" t="t" r="r" b="b"/>
              <a:pathLst>
                <a:path w="1631421" h="1799300">
                  <a:moveTo>
                    <a:pt x="0" y="0"/>
                  </a:moveTo>
                  <a:lnTo>
                    <a:pt x="1631421" y="0"/>
                  </a:lnTo>
                  <a:lnTo>
                    <a:pt x="1631421" y="1799300"/>
                  </a:lnTo>
                  <a:lnTo>
                    <a:pt x="0" y="1799300"/>
                  </a:lnTo>
                  <a:close/>
                </a:path>
              </a:pathLst>
            </a:custGeom>
            <a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6" name="Freeform 6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4" action="ppaction://hlinksldjump"/>
                </a:rPr>
                <a:t>Torna al Menù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624913" y="1707118"/>
            <a:ext cx="8634387" cy="685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60"/>
              </a:lnSpc>
              <a:spcBef>
                <a:spcPct val="0"/>
              </a:spcBef>
            </a:pPr>
            <a:r>
              <a:rPr lang="en-US" sz="4300" spc="86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Ambiti di investimento prioritari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624913" y="2662942"/>
            <a:ext cx="3344372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S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oftware e sistemi digitali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624913" y="3582435"/>
            <a:ext cx="4847998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B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eni strumentali interconnessi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8624913" y="4506359"/>
            <a:ext cx="6094907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F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ormazione 4.0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8624913" y="5430283"/>
            <a:ext cx="5636484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I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oT e data analytics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8624913" y="6354207"/>
            <a:ext cx="5416442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Au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tomazione e robotica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624913" y="7278132"/>
            <a:ext cx="5251409" cy="38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Ef</a:t>
            </a:r>
            <a:r>
              <a:rPr lang="en-US" sz="2000" b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ficienza energetica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624913" y="3002887"/>
            <a:ext cx="3711110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77,6% - ERP, MES, CRM, PLM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8624913" y="3925334"/>
            <a:ext cx="5416442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69,2% - Macchinari e impianti smart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624913" y="4849259"/>
            <a:ext cx="5251409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53,8% - Sviluppo competenze personale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8624913" y="5773183"/>
            <a:ext cx="5251409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51,8% - Sensori e monitoraggio real-time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8624913" y="6697107"/>
            <a:ext cx="5251409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46,2% - Sistemi automatizzati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8624913" y="7621031"/>
            <a:ext cx="5251409" cy="409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44,8% - Revamping e recupero energia</a:t>
            </a:r>
          </a:p>
        </p:txBody>
      </p:sp>
      <p:sp>
        <p:nvSpPr>
          <p:cNvPr id="21" name="Freeform 21"/>
          <p:cNvSpPr/>
          <p:nvPr/>
        </p:nvSpPr>
        <p:spPr>
          <a:xfrm>
            <a:off x="8564062" y="8373506"/>
            <a:ext cx="2484849" cy="1242424"/>
          </a:xfrm>
          <a:custGeom>
            <a:avLst/>
            <a:gdLst/>
            <a:ahLst/>
            <a:cxnLst/>
            <a:rect l="l" t="t" r="r" b="b"/>
            <a:pathLst>
              <a:path w="2484849" h="1242424">
                <a:moveTo>
                  <a:pt x="0" y="0"/>
                </a:moveTo>
                <a:lnTo>
                  <a:pt x="2484849" y="0"/>
                </a:lnTo>
                <a:lnTo>
                  <a:pt x="2484849" y="1242424"/>
                </a:lnTo>
                <a:lnTo>
                  <a:pt x="0" y="124242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22" name="TextBox 22"/>
          <p:cNvSpPr txBox="1"/>
          <p:nvPr/>
        </p:nvSpPr>
        <p:spPr>
          <a:xfrm>
            <a:off x="8815037" y="8855075"/>
            <a:ext cx="8444263" cy="7302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9"/>
              </a:lnSpc>
            </a:pPr>
            <a:r>
              <a:rPr lang="en-US" sz="199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Volume investimenti: 70% tra 100K-1M€, con crediti d'imposta che pesano per il 26-60% del totale nel 69% dei casi.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1866317"/>
            <a:ext cx="11112564" cy="850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499"/>
              </a:lnSpc>
            </a:pPr>
            <a:r>
              <a:rPr lang="en-US" sz="4999" spc="99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Impatti misurabili sulla performance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4" name="Freeform 4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7251" y="3209868"/>
            <a:ext cx="3003584" cy="3003584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7222" y="3209868"/>
            <a:ext cx="3003584" cy="3003584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77193" y="3209868"/>
            <a:ext cx="3003584" cy="3003584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47164" y="3209868"/>
            <a:ext cx="3003584" cy="3003584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2541362" y="4380191"/>
            <a:ext cx="995362" cy="567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4.6/5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575556" y="4380191"/>
            <a:ext cx="1014214" cy="567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4.4/5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646508" y="4380191"/>
            <a:ext cx="983357" cy="567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4.3/5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4764699" y="4380191"/>
            <a:ext cx="886916" cy="567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4.1/5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636735" y="6119802"/>
            <a:ext cx="2851399" cy="421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70"/>
              </a:lnSpc>
            </a:pPr>
            <a:r>
              <a:rPr lang="en-US" sz="2550" dirty="0" err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Efficienza</a:t>
            </a:r>
            <a:r>
              <a:rPr lang="en-US" sz="2550" dirty="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 </a:t>
            </a:r>
            <a:r>
              <a:rPr lang="en-US" sz="2550" dirty="0" err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Processi</a:t>
            </a:r>
            <a:endParaRPr lang="en-US" sz="2550" dirty="0">
              <a:solidFill>
                <a:srgbClr val="000000"/>
              </a:solidFill>
              <a:latin typeface="Satoshi 1"/>
              <a:ea typeface="Satoshi 1"/>
              <a:cs typeface="Satoshi 1"/>
              <a:sym typeface="Satoshi 1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204379" y="6119802"/>
            <a:ext cx="1756569" cy="4495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70"/>
              </a:lnSpc>
            </a:pPr>
            <a:r>
              <a:rPr lang="en-US" sz="255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Produttività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603644" y="6119802"/>
            <a:ext cx="1207355" cy="421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70"/>
              </a:lnSpc>
            </a:pPr>
            <a:r>
              <a:rPr lang="en-US" sz="2550" dirty="0" err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Qualità</a:t>
            </a:r>
            <a:endParaRPr lang="en-US" sz="2550" dirty="0">
              <a:solidFill>
                <a:srgbClr val="000000"/>
              </a:solidFill>
              <a:latin typeface="Satoshi 1"/>
              <a:ea typeface="Satoshi 1"/>
              <a:cs typeface="Satoshi 1"/>
              <a:sym typeface="Satoshi 1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4180686" y="6119802"/>
            <a:ext cx="2224081" cy="4215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570"/>
              </a:lnSpc>
            </a:pPr>
            <a:r>
              <a:rPr lang="en-US" sz="2550" dirty="0" err="1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Competitività</a:t>
            </a:r>
            <a:endParaRPr lang="en-US" sz="2550" dirty="0">
              <a:solidFill>
                <a:srgbClr val="000000"/>
              </a:solidFill>
              <a:latin typeface="Satoshi 1"/>
              <a:ea typeface="Satoshi 1"/>
              <a:cs typeface="Satoshi 1"/>
              <a:sym typeface="Satoshi 1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492669" y="6712256"/>
            <a:ext cx="3092748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dirty="0" err="1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Riduzione</a:t>
            </a:r>
            <a:r>
              <a:rPr lang="en-US" sz="1800" dirty="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tempi, </a:t>
            </a:r>
            <a:r>
              <a:rPr lang="en-US" sz="1800" dirty="0" err="1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scarti</a:t>
            </a:r>
            <a:r>
              <a:rPr lang="en-US" sz="1800" dirty="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e fermi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555686" y="6712256"/>
            <a:ext cx="3053953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Output per addetto aumentato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9546668" y="6712256"/>
            <a:ext cx="3183037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Miglioramento prodotto/servizio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981151" y="6712256"/>
            <a:ext cx="2423616" cy="344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Forza sui mercati attuali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2179588" y="7704761"/>
            <a:ext cx="13928824" cy="436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n-US" sz="22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88,6% delle imprese</a:t>
            </a:r>
            <a:r>
              <a:rPr lang="en-US" sz="229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dichiara di essere diventata più o molto più competitiva grazie agli investimenti 4.0/5.0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36735" y="8421370"/>
            <a:ext cx="14863715" cy="8369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n-US" sz="2299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Il 62% ha introdotto 3 o più nuovi prodotti/servizi negli ultimi 3 anni, con il 37% che attribuisce agli investimenti 4.0/5.0 un ruolo decisivo o molto rilevante.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3" name="Freeform 3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4960090" y="3261299"/>
            <a:ext cx="2721465" cy="1751943"/>
          </a:xfrm>
          <a:custGeom>
            <a:avLst/>
            <a:gdLst/>
            <a:ahLst/>
            <a:cxnLst/>
            <a:rect l="l" t="t" r="r" b="b"/>
            <a:pathLst>
              <a:path w="2721465" h="1751943">
                <a:moveTo>
                  <a:pt x="0" y="0"/>
                </a:moveTo>
                <a:lnTo>
                  <a:pt x="2721466" y="0"/>
                </a:lnTo>
                <a:lnTo>
                  <a:pt x="2721466" y="1751944"/>
                </a:lnTo>
                <a:lnTo>
                  <a:pt x="0" y="175194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" name="Freeform 6"/>
          <p:cNvSpPr/>
          <p:nvPr/>
        </p:nvSpPr>
        <p:spPr>
          <a:xfrm>
            <a:off x="7807711" y="3261299"/>
            <a:ext cx="2721465" cy="1751943"/>
          </a:xfrm>
          <a:custGeom>
            <a:avLst/>
            <a:gdLst/>
            <a:ahLst/>
            <a:cxnLst/>
            <a:rect l="l" t="t" r="r" b="b"/>
            <a:pathLst>
              <a:path w="2721465" h="1751943">
                <a:moveTo>
                  <a:pt x="0" y="0"/>
                </a:moveTo>
                <a:lnTo>
                  <a:pt x="2721466" y="0"/>
                </a:lnTo>
                <a:lnTo>
                  <a:pt x="2721466" y="1751944"/>
                </a:lnTo>
                <a:lnTo>
                  <a:pt x="0" y="175194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7" name="Freeform 7"/>
          <p:cNvSpPr/>
          <p:nvPr/>
        </p:nvSpPr>
        <p:spPr>
          <a:xfrm>
            <a:off x="10655332" y="3261299"/>
            <a:ext cx="2721465" cy="1751943"/>
          </a:xfrm>
          <a:custGeom>
            <a:avLst/>
            <a:gdLst/>
            <a:ahLst/>
            <a:cxnLst/>
            <a:rect l="l" t="t" r="r" b="b"/>
            <a:pathLst>
              <a:path w="2721465" h="1751943">
                <a:moveTo>
                  <a:pt x="0" y="0"/>
                </a:moveTo>
                <a:lnTo>
                  <a:pt x="2721466" y="0"/>
                </a:lnTo>
                <a:lnTo>
                  <a:pt x="2721466" y="1751944"/>
                </a:lnTo>
                <a:lnTo>
                  <a:pt x="0" y="175194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8" name="Freeform 8"/>
          <p:cNvSpPr/>
          <p:nvPr/>
        </p:nvSpPr>
        <p:spPr>
          <a:xfrm>
            <a:off x="5933739" y="3700529"/>
            <a:ext cx="1060376" cy="873485"/>
          </a:xfrm>
          <a:custGeom>
            <a:avLst/>
            <a:gdLst/>
            <a:ahLst/>
            <a:cxnLst/>
            <a:rect l="l" t="t" r="r" b="b"/>
            <a:pathLst>
              <a:path w="1060376" h="873485">
                <a:moveTo>
                  <a:pt x="0" y="0"/>
                </a:moveTo>
                <a:lnTo>
                  <a:pt x="1060376" y="0"/>
                </a:lnTo>
                <a:lnTo>
                  <a:pt x="1060376" y="873484"/>
                </a:lnTo>
                <a:lnTo>
                  <a:pt x="0" y="87348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9" name="Freeform 9"/>
          <p:cNvSpPr/>
          <p:nvPr/>
        </p:nvSpPr>
        <p:spPr>
          <a:xfrm>
            <a:off x="11664209" y="3700529"/>
            <a:ext cx="1060376" cy="873485"/>
          </a:xfrm>
          <a:custGeom>
            <a:avLst/>
            <a:gdLst/>
            <a:ahLst/>
            <a:cxnLst/>
            <a:rect l="l" t="t" r="r" b="b"/>
            <a:pathLst>
              <a:path w="1060376" h="873485">
                <a:moveTo>
                  <a:pt x="0" y="0"/>
                </a:moveTo>
                <a:lnTo>
                  <a:pt x="1060376" y="0"/>
                </a:lnTo>
                <a:lnTo>
                  <a:pt x="1060376" y="873484"/>
                </a:lnTo>
                <a:lnTo>
                  <a:pt x="0" y="87348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Freeform 10"/>
          <p:cNvSpPr/>
          <p:nvPr/>
        </p:nvSpPr>
        <p:spPr>
          <a:xfrm>
            <a:off x="8643493" y="3612897"/>
            <a:ext cx="1066072" cy="1048749"/>
          </a:xfrm>
          <a:custGeom>
            <a:avLst/>
            <a:gdLst/>
            <a:ahLst/>
            <a:cxnLst/>
            <a:rect l="l" t="t" r="r" b="b"/>
            <a:pathLst>
              <a:path w="1066072" h="1048749">
                <a:moveTo>
                  <a:pt x="0" y="0"/>
                </a:moveTo>
                <a:lnTo>
                  <a:pt x="1066072" y="0"/>
                </a:lnTo>
                <a:lnTo>
                  <a:pt x="1066072" y="1048748"/>
                </a:lnTo>
                <a:lnTo>
                  <a:pt x="0" y="104874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1" name="TextBox 11"/>
          <p:cNvSpPr txBox="1"/>
          <p:nvPr/>
        </p:nvSpPr>
        <p:spPr>
          <a:xfrm>
            <a:off x="1767248" y="1715074"/>
            <a:ext cx="12429363" cy="8318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050"/>
              </a:lnSpc>
            </a:pPr>
            <a:r>
              <a:rPr lang="en-US" sz="5500" spc="110">
                <a:solidFill>
                  <a:srgbClr val="000000"/>
                </a:solidFill>
                <a:latin typeface="Satoshi 1"/>
                <a:ea typeface="Satoshi 1"/>
                <a:cs typeface="Satoshi 1"/>
                <a:sym typeface="Satoshi 1"/>
              </a:rPr>
              <a:t>Impatto positivo sull'occupazione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960090" y="5162988"/>
            <a:ext cx="2356083" cy="985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98"/>
              </a:lnSpc>
            </a:pPr>
            <a:r>
              <a:rPr lang="en-US" sz="3213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31/12/2020</a:t>
            </a:r>
          </a:p>
          <a:p>
            <a:pPr algn="l">
              <a:lnSpc>
                <a:spcPts val="2892"/>
              </a:lnSpc>
            </a:pPr>
            <a:r>
              <a:rPr lang="en-US" sz="2065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62.192</a:t>
            </a:r>
            <a:r>
              <a:rPr lang="en-US" sz="206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addetti totali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807711" y="5162988"/>
            <a:ext cx="2356083" cy="985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98"/>
              </a:lnSpc>
            </a:pPr>
            <a:r>
              <a:rPr lang="en-US" sz="3213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CRESCITA</a:t>
            </a:r>
          </a:p>
          <a:p>
            <a:pPr algn="l">
              <a:lnSpc>
                <a:spcPts val="2892"/>
              </a:lnSpc>
            </a:pPr>
            <a:r>
              <a:rPr lang="en-US" sz="2065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+7.993</a:t>
            </a:r>
            <a:r>
              <a:rPr lang="en-US" sz="206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nuovi posti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655332" y="5162988"/>
            <a:ext cx="2660017" cy="985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98"/>
              </a:lnSpc>
            </a:pPr>
            <a:r>
              <a:rPr lang="en-US" sz="3213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31/12/2024</a:t>
            </a:r>
          </a:p>
          <a:p>
            <a:pPr algn="l">
              <a:lnSpc>
                <a:spcPts val="2892"/>
              </a:lnSpc>
            </a:pPr>
            <a:r>
              <a:rPr lang="en-US" sz="2065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70.185 </a:t>
            </a:r>
            <a:r>
              <a:rPr lang="en-US" sz="2065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addetti totali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725014" y="6519815"/>
            <a:ext cx="4837971" cy="7339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995"/>
              </a:lnSpc>
            </a:pPr>
            <a:r>
              <a:rPr lang="en-US" sz="4541" b="1" spc="9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+12,8% in 4 anni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898509" y="7444265"/>
            <a:ext cx="14490982" cy="18433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71"/>
              </a:lnSpc>
            </a:pPr>
            <a:r>
              <a:rPr lang="en-US" sz="205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Il </a:t>
            </a:r>
            <a:r>
              <a:rPr lang="en-US" sz="20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66,7% </a:t>
            </a:r>
            <a:r>
              <a:rPr lang="en-US" sz="205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delle imprese dichiara che gli investimenti 4.0/5.0 hanno favorito una crescita occupazionale o mantenuto posti che sarebbero andati persi.</a:t>
            </a:r>
          </a:p>
          <a:p>
            <a:pPr marL="442755" lvl="1" indent="-221377" algn="l">
              <a:lnSpc>
                <a:spcPts val="2871"/>
              </a:lnSpc>
              <a:buFont typeface="Arial"/>
              <a:buChar char="•"/>
            </a:pPr>
            <a:r>
              <a:rPr lang="en-US" sz="20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72%</a:t>
            </a:r>
            <a:r>
              <a:rPr lang="en-US" sz="205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ha inserito figure tecnico-specialistiche digitali</a:t>
            </a:r>
          </a:p>
          <a:p>
            <a:pPr marL="442755" lvl="1" indent="-221377" algn="l">
              <a:lnSpc>
                <a:spcPts val="2871"/>
              </a:lnSpc>
              <a:buFont typeface="Arial"/>
              <a:buChar char="•"/>
            </a:pPr>
            <a:r>
              <a:rPr lang="en-US" sz="20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61,5%</a:t>
            </a:r>
            <a:r>
              <a:rPr lang="en-US" sz="205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ha riqualificato personale interno</a:t>
            </a:r>
          </a:p>
          <a:p>
            <a:pPr marL="442755" lvl="1" indent="-221377" algn="l">
              <a:lnSpc>
                <a:spcPts val="2871"/>
              </a:lnSpc>
              <a:buFont typeface="Arial"/>
              <a:buChar char="•"/>
            </a:pPr>
            <a:r>
              <a:rPr lang="en-US" sz="2050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32,9%</a:t>
            </a:r>
            <a:r>
              <a:rPr lang="en-US" sz="205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 ha assunto esperti sostenibilità/energia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504950" y="4426461"/>
            <a:ext cx="7167164" cy="0"/>
          </a:xfrm>
          <a:prstGeom prst="line">
            <a:avLst/>
          </a:prstGeom>
          <a:ln w="28575" cap="rnd">
            <a:solidFill>
              <a:srgbClr val="80002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3" name="AutoShape 3"/>
          <p:cNvSpPr/>
          <p:nvPr/>
        </p:nvSpPr>
        <p:spPr>
          <a:xfrm>
            <a:off x="1504950" y="5820210"/>
            <a:ext cx="7167164" cy="0"/>
          </a:xfrm>
          <a:prstGeom prst="line">
            <a:avLst/>
          </a:prstGeom>
          <a:ln w="28575" cap="rnd">
            <a:solidFill>
              <a:srgbClr val="80002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sp>
        <p:nvSpPr>
          <p:cNvPr id="4" name="AutoShape 4"/>
          <p:cNvSpPr/>
          <p:nvPr/>
        </p:nvSpPr>
        <p:spPr>
          <a:xfrm>
            <a:off x="1504950" y="7297702"/>
            <a:ext cx="7167164" cy="0"/>
          </a:xfrm>
          <a:prstGeom prst="line">
            <a:avLst/>
          </a:prstGeom>
          <a:ln w="28575" cap="rnd">
            <a:solidFill>
              <a:srgbClr val="80002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grpSp>
        <p:nvGrpSpPr>
          <p:cNvPr id="5" name="Group 5"/>
          <p:cNvGrpSpPr/>
          <p:nvPr/>
        </p:nvGrpSpPr>
        <p:grpSpPr>
          <a:xfrm>
            <a:off x="1028700" y="837806"/>
            <a:ext cx="2116109" cy="381789"/>
            <a:chOff x="0" y="0"/>
            <a:chExt cx="2821478" cy="509052"/>
          </a:xfrm>
        </p:grpSpPr>
        <p:sp>
          <p:nvSpPr>
            <p:cNvPr id="6" name="Freeform 6"/>
            <p:cNvSpPr/>
            <p:nvPr/>
          </p:nvSpPr>
          <p:spPr>
            <a:xfrm rot="-10800000">
              <a:off x="0" y="0"/>
              <a:ext cx="509052" cy="509052"/>
            </a:xfrm>
            <a:custGeom>
              <a:avLst/>
              <a:gdLst/>
              <a:ahLst/>
              <a:cxnLst/>
              <a:rect l="l" t="t" r="r" b="b"/>
              <a:pathLst>
                <a:path w="509052" h="509052">
                  <a:moveTo>
                    <a:pt x="0" y="0"/>
                  </a:moveTo>
                  <a:lnTo>
                    <a:pt x="509052" y="0"/>
                  </a:lnTo>
                  <a:lnTo>
                    <a:pt x="509052" y="509052"/>
                  </a:lnTo>
                  <a:lnTo>
                    <a:pt x="0" y="5090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04477" y="104306"/>
              <a:ext cx="2117001" cy="32854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l">
                <a:lnSpc>
                  <a:spcPts val="1833"/>
                </a:lnSpc>
                <a:spcBef>
                  <a:spcPct val="0"/>
                </a:spcBef>
              </a:pPr>
              <a:r>
                <a:rPr lang="en-US" sz="1410" u="sng" strike="noStrike" spc="28">
                  <a:solidFill>
                    <a:srgbClr val="000000"/>
                  </a:solidFill>
                  <a:latin typeface="Arial MT Pro"/>
                  <a:ea typeface="Arial MT Pro"/>
                  <a:cs typeface="Arial MT Pro"/>
                  <a:sym typeface="Arial MT Pro"/>
                  <a:hlinkClick r:id="rId3" action="ppaction://hlinksldjump"/>
                </a:rPr>
                <a:t>Torna al Menù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723906" y="8108982"/>
            <a:ext cx="6948208" cy="1336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6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Nonostante le criticità, il 51,8% giudica il sistema buono o ottimo. Per chi non ha utilizzato le misure, i motivi principali sono: mancanza di progetti pronti (40%), carenza competenze interne (34,4%), normativa complessa (26,7%).</a:t>
            </a:r>
          </a:p>
        </p:txBody>
      </p:sp>
      <p:sp>
        <p:nvSpPr>
          <p:cNvPr id="9" name="Freeform 9"/>
          <p:cNvSpPr/>
          <p:nvPr/>
        </p:nvSpPr>
        <p:spPr>
          <a:xfrm>
            <a:off x="1504950" y="7680562"/>
            <a:ext cx="2132781" cy="1066390"/>
          </a:xfrm>
          <a:custGeom>
            <a:avLst/>
            <a:gdLst/>
            <a:ahLst/>
            <a:cxnLst/>
            <a:rect l="l" t="t" r="r" b="b"/>
            <a:pathLst>
              <a:path w="2132781" h="1066390">
                <a:moveTo>
                  <a:pt x="0" y="0"/>
                </a:moveTo>
                <a:lnTo>
                  <a:pt x="2132781" y="0"/>
                </a:lnTo>
                <a:lnTo>
                  <a:pt x="2132781" y="1066390"/>
                </a:lnTo>
                <a:lnTo>
                  <a:pt x="0" y="106639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0" name="Freeform 10"/>
          <p:cNvSpPr/>
          <p:nvPr/>
        </p:nvSpPr>
        <p:spPr>
          <a:xfrm>
            <a:off x="9669458" y="-219184"/>
            <a:ext cx="12193212" cy="10725368"/>
          </a:xfrm>
          <a:custGeom>
            <a:avLst/>
            <a:gdLst/>
            <a:ahLst/>
            <a:cxnLst/>
            <a:rect l="l" t="t" r="r" b="b"/>
            <a:pathLst>
              <a:path w="12193212" h="10725368">
                <a:moveTo>
                  <a:pt x="0" y="0"/>
                </a:moveTo>
                <a:lnTo>
                  <a:pt x="12193211" y="0"/>
                </a:lnTo>
                <a:lnTo>
                  <a:pt x="12193211" y="10725368"/>
                </a:lnTo>
                <a:lnTo>
                  <a:pt x="0" y="10725368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11" name="TextBox 11"/>
          <p:cNvSpPr txBox="1"/>
          <p:nvPr/>
        </p:nvSpPr>
        <p:spPr>
          <a:xfrm>
            <a:off x="1504950" y="1516591"/>
            <a:ext cx="7639050" cy="1531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626"/>
              </a:lnSpc>
            </a:pPr>
            <a:r>
              <a:rPr lang="en-US" sz="5800">
                <a:solidFill>
                  <a:srgbClr val="000000"/>
                </a:solidFill>
                <a:latin typeface="Satoshi 3"/>
                <a:ea typeface="Satoshi 3"/>
                <a:cs typeface="Satoshi 3"/>
                <a:sym typeface="Satoshi 3"/>
              </a:rPr>
              <a:t>Ostacoli e criticità del sistema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504950" y="3423632"/>
            <a:ext cx="7167164" cy="5073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</a:pPr>
            <a:r>
              <a:rPr lang="en-US" sz="27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Complessità normativa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504950" y="3970849"/>
            <a:ext cx="7167164" cy="365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6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36,5% - Difficoltà interpretative delle regole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504950" y="4757055"/>
            <a:ext cx="7167164" cy="5073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</a:pPr>
            <a:r>
              <a:rPr lang="en-US" sz="27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Incertezza scadenze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504950" y="5304272"/>
            <a:ext cx="7167164" cy="365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6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32% - Cambiamenti frequenti delle regole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504950" y="6234547"/>
            <a:ext cx="7167164" cy="5073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</a:pPr>
            <a:r>
              <a:rPr lang="en-US" sz="2799" b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Burocrazia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504950" y="6781764"/>
            <a:ext cx="7167164" cy="365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600"/>
              </a:lnSpc>
            </a:pPr>
            <a:r>
              <a:rPr lang="en-US" sz="2000">
                <a:solidFill>
                  <a:srgbClr val="000000"/>
                </a:solidFill>
                <a:latin typeface="Arial MT Pro"/>
                <a:ea typeface="Arial MT Pro"/>
                <a:cs typeface="Arial MT Pro"/>
                <a:sym typeface="Arial MT Pro"/>
              </a:rPr>
              <a:t>26% - Troppi adempimenti formali richiesti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755</Words>
  <Application>Microsoft Office PowerPoint</Application>
  <PresentationFormat>Personalizzato</PresentationFormat>
  <Paragraphs>128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0" baseType="lpstr">
      <vt:lpstr>Calibri</vt:lpstr>
      <vt:lpstr>Satoshi 1</vt:lpstr>
      <vt:lpstr>Arial MT Pro</vt:lpstr>
      <vt:lpstr>Satoshi 3</vt:lpstr>
      <vt:lpstr>Satoshi 2</vt:lpstr>
      <vt:lpstr>Arial</vt:lpstr>
      <vt:lpstr>Arial MT Pro Bold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Indagine su Transizione 4.0 e 5.0 nelle Imprese del Veneto (nuovo)</dc:title>
  <dc:creator>Sandro Sanseverinati</dc:creator>
  <cp:lastModifiedBy>Sandro Sanseverinati</cp:lastModifiedBy>
  <cp:revision>2</cp:revision>
  <dcterms:created xsi:type="dcterms:W3CDTF">2006-08-16T00:00:00Z</dcterms:created>
  <dcterms:modified xsi:type="dcterms:W3CDTF">2026-04-30T08:04:52Z</dcterms:modified>
  <dc:identifier>DAHIJAC4G80</dc:identifier>
</cp:coreProperties>
</file>